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300" r:id="rId5"/>
    <p:sldId id="322" r:id="rId6"/>
    <p:sldId id="298" r:id="rId7"/>
    <p:sldId id="297" r:id="rId8"/>
    <p:sldId id="320" r:id="rId9"/>
    <p:sldId id="261" r:id="rId10"/>
    <p:sldId id="324" r:id="rId11"/>
    <p:sldId id="287" r:id="rId12"/>
    <p:sldId id="286" r:id="rId13"/>
    <p:sldId id="284" r:id="rId14"/>
    <p:sldId id="283" r:id="rId15"/>
    <p:sldId id="308" r:id="rId16"/>
    <p:sldId id="270" r:id="rId17"/>
    <p:sldId id="288" r:id="rId18"/>
    <p:sldId id="293" r:id="rId19"/>
    <p:sldId id="292" r:id="rId20"/>
    <p:sldId id="290" r:id="rId21"/>
    <p:sldId id="289" r:id="rId22"/>
    <p:sldId id="326" r:id="rId23"/>
    <p:sldId id="273" r:id="rId24"/>
    <p:sldId id="301" r:id="rId25"/>
    <p:sldId id="306" r:id="rId26"/>
    <p:sldId id="305" r:id="rId27"/>
    <p:sldId id="304" r:id="rId28"/>
    <p:sldId id="303" r:id="rId29"/>
    <p:sldId id="302" r:id="rId30"/>
    <p:sldId id="315" r:id="rId31"/>
    <p:sldId id="276" r:id="rId32"/>
    <p:sldId id="313" r:id="rId33"/>
    <p:sldId id="312" r:id="rId34"/>
    <p:sldId id="311" r:id="rId35"/>
    <p:sldId id="309" r:id="rId36"/>
    <p:sldId id="316" r:id="rId37"/>
    <p:sldId id="317" r:id="rId38"/>
    <p:sldId id="318" r:id="rId39"/>
    <p:sldId id="338" r:id="rId40"/>
    <p:sldId id="337" r:id="rId41"/>
    <p:sldId id="336" r:id="rId42"/>
    <p:sldId id="335" r:id="rId43"/>
    <p:sldId id="334" r:id="rId44"/>
    <p:sldId id="281" r:id="rId45"/>
    <p:sldId id="339" r:id="rId46"/>
    <p:sldId id="350" r:id="rId47"/>
    <p:sldId id="349" r:id="rId48"/>
    <p:sldId id="348" r:id="rId49"/>
    <p:sldId id="347" r:id="rId50"/>
    <p:sldId id="346" r:id="rId51"/>
    <p:sldId id="282" r:id="rId52"/>
    <p:sldId id="351" r:id="rId53"/>
    <p:sldId id="363" r:id="rId54"/>
    <p:sldId id="362" r:id="rId55"/>
    <p:sldId id="361" r:id="rId56"/>
    <p:sldId id="360" r:id="rId57"/>
    <p:sldId id="359" r:id="rId58"/>
    <p:sldId id="327" r:id="rId59"/>
    <p:sldId id="364" r:id="rId60"/>
    <p:sldId id="375" r:id="rId61"/>
    <p:sldId id="374" r:id="rId62"/>
    <p:sldId id="373" r:id="rId63"/>
    <p:sldId id="372" r:id="rId64"/>
    <p:sldId id="371" r:id="rId65"/>
    <p:sldId id="370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4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4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2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9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8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1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5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71E3-AB64-456D-AFFC-707CF843BBCB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B9C7-F043-44FE-B00A-E0E25E5D5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0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B45E03-AE2A-4EFF-AE6A-235424468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6600" dirty="0">
              <a:solidFill>
                <a:schemeClr val="bg1"/>
              </a:solidFill>
            </a:endParaRPr>
          </a:p>
          <a:p>
            <a:r>
              <a:rPr lang="en-US" sz="6600" b="1" dirty="0">
                <a:solidFill>
                  <a:schemeClr val="bg1"/>
                </a:solidFill>
              </a:rPr>
              <a:t>Ice-Breakers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Finding Differences</a:t>
            </a:r>
          </a:p>
        </p:txBody>
      </p:sp>
    </p:spTree>
    <p:extLst>
      <p:ext uri="{BB962C8B-B14F-4D97-AF65-F5344CB8AC3E}">
        <p14:creationId xmlns:p14="http://schemas.microsoft.com/office/powerpoint/2010/main" val="3987591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463F-9F84-437D-89C1-7E31D25D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#2 Cutting grass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1.  Boy’s leg is moved.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20B9F-93DE-4973-A85A-0F5A7FA7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48"/>
            <a:ext cx="9152355" cy="367062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512168B-C99F-46F4-B66C-ECED613D38E7}"/>
              </a:ext>
            </a:extLst>
          </p:cNvPr>
          <p:cNvSpPr/>
          <p:nvPr/>
        </p:nvSpPr>
        <p:spPr>
          <a:xfrm rot="1526113">
            <a:off x="6720840" y="3740804"/>
            <a:ext cx="141732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463F-9F84-437D-89C1-7E31D25D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#2 Cutting grass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On right, a golf club is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F9633-AC90-41C4-A04D-BACB9C07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48"/>
            <a:ext cx="9152355" cy="367062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F2824BD6-A64E-4081-8EC6-CBA424CB1BD3}"/>
              </a:ext>
            </a:extLst>
          </p:cNvPr>
          <p:cNvSpPr/>
          <p:nvPr/>
        </p:nvSpPr>
        <p:spPr>
          <a:xfrm rot="19732553">
            <a:off x="6515100" y="2423161"/>
            <a:ext cx="1520190" cy="75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463F-9F84-437D-89C1-7E31D25D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#2 Cutting grass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3.  On right, tree trunk is thicker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1ACC2-D0C0-491C-9EC7-66CF8F0FC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48"/>
            <a:ext cx="9152355" cy="367062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EA72FA27-A885-45F3-97BA-D2E4C0DDD7EC}"/>
              </a:ext>
            </a:extLst>
          </p:cNvPr>
          <p:cNvSpPr/>
          <p:nvPr/>
        </p:nvSpPr>
        <p:spPr>
          <a:xfrm rot="19169985">
            <a:off x="4914900" y="1980461"/>
            <a:ext cx="1497330" cy="6972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463F-9F84-437D-89C1-7E31D25D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#2 Cutting grass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On right, boy’s shirt is shorter.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26692-6D75-425E-BB52-C35239888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48"/>
            <a:ext cx="9152355" cy="367062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31EAAC3-8DE5-4E86-A968-50CFA51949E1}"/>
              </a:ext>
            </a:extLst>
          </p:cNvPr>
          <p:cNvSpPr/>
          <p:nvPr/>
        </p:nvSpPr>
        <p:spPr>
          <a:xfrm>
            <a:off x="6903720" y="3897630"/>
            <a:ext cx="131445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7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463F-9F84-437D-89C1-7E31D25D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#2 Cutting grass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Golfer’s fingers  are different.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8179C-EB40-4000-BCFD-4A7C11AFA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48"/>
            <a:ext cx="9152355" cy="367062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9FE53F0-4F29-479E-89C4-3177290ED19D}"/>
              </a:ext>
            </a:extLst>
          </p:cNvPr>
          <p:cNvSpPr/>
          <p:nvPr/>
        </p:nvSpPr>
        <p:spPr>
          <a:xfrm rot="1242048">
            <a:off x="4541607" y="3785581"/>
            <a:ext cx="1280160" cy="64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463F-9F84-437D-89C1-7E31D25D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#2 Cutting grass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 Boy’s hair is different.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83948-272F-4F75-8327-04F5A5F60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48"/>
            <a:ext cx="9152355" cy="367062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D5706CC-2B3A-48FE-85D3-9940E5366FEA}"/>
              </a:ext>
            </a:extLst>
          </p:cNvPr>
          <p:cNvSpPr/>
          <p:nvPr/>
        </p:nvSpPr>
        <p:spPr>
          <a:xfrm>
            <a:off x="2251710" y="2400300"/>
            <a:ext cx="101727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4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B267-2154-4C1C-B941-1A963275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#3  Men golfing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Find 6 differences between cartoons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498FB-55A4-4863-BA9E-AF85CA81A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3009"/>
            <a:ext cx="9123661" cy="36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1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B267-2154-4C1C-B941-1A963275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#3  Men golfing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On right, a golf club is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F70B4-EF71-4F39-9D81-8758C9CD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2625617"/>
            <a:ext cx="9123661" cy="364266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8B78E023-1574-4204-8C10-1BE98954B9CC}"/>
              </a:ext>
            </a:extLst>
          </p:cNvPr>
          <p:cNvSpPr/>
          <p:nvPr/>
        </p:nvSpPr>
        <p:spPr>
          <a:xfrm>
            <a:off x="4582169" y="2625617"/>
            <a:ext cx="742950" cy="1281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B267-2154-4C1C-B941-1A963275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#3  Men golfing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On right, man’s arm not showing.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F8F63-16FF-4ACE-BA77-92D07EB5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356"/>
            <a:ext cx="9123661" cy="3642661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8D62ED8E-3008-4817-AD9F-B1BEE14BE307}"/>
              </a:ext>
            </a:extLst>
          </p:cNvPr>
          <p:cNvSpPr/>
          <p:nvPr/>
        </p:nvSpPr>
        <p:spPr>
          <a:xfrm>
            <a:off x="6286500" y="3794760"/>
            <a:ext cx="1348740" cy="720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B267-2154-4C1C-B941-1A963275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#3  Men golfing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3.  On right, driver’s glove is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EA662-FDD0-40EC-9306-340A8C6F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609"/>
            <a:ext cx="9123661" cy="364266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AC8C3ED-7137-4B5C-A84F-87A9261AAA70}"/>
              </a:ext>
            </a:extLst>
          </p:cNvPr>
          <p:cNvSpPr/>
          <p:nvPr/>
        </p:nvSpPr>
        <p:spPr>
          <a:xfrm rot="20266057">
            <a:off x="7178039" y="4743450"/>
            <a:ext cx="13144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5BC0D-E85A-45A7-883D-D68B2FB8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914400" indent="-914400" algn="ctr">
              <a:buAutoNum type="arabicPeriod"/>
            </a:pPr>
            <a:r>
              <a:rPr lang="en-US" sz="4800" b="1" dirty="0">
                <a:solidFill>
                  <a:schemeClr val="bg1"/>
                </a:solidFill>
              </a:rPr>
              <a:t>Lady at desk 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Find 6 differences between cartoons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FF0B-F8AD-4CEA-B619-0102BA11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78"/>
            <a:ext cx="9128445" cy="3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B267-2154-4C1C-B941-1A963275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#3  Men golfing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On right, the path is narrower.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E48A6-944E-4363-89B7-1A43E1959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" y="2625618"/>
            <a:ext cx="9123661" cy="364266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C3C2A6C-35DD-4BB8-AAE8-B4792D0DE4F5}"/>
              </a:ext>
            </a:extLst>
          </p:cNvPr>
          <p:cNvSpPr/>
          <p:nvPr/>
        </p:nvSpPr>
        <p:spPr>
          <a:xfrm>
            <a:off x="6515100" y="4297680"/>
            <a:ext cx="800100" cy="1268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B267-2154-4C1C-B941-1A963275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#3  Men golfing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Golfer’s shoes are different.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B4002-ED23-4531-BB58-32565BB5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617"/>
            <a:ext cx="9123661" cy="3642661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F3274C71-9BBF-4186-8289-8054BDDE17DF}"/>
              </a:ext>
            </a:extLst>
          </p:cNvPr>
          <p:cNvSpPr/>
          <p:nvPr/>
        </p:nvSpPr>
        <p:spPr>
          <a:xfrm rot="19194975">
            <a:off x="6053446" y="4269104"/>
            <a:ext cx="1474470" cy="6743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B267-2154-4C1C-B941-1A963275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#3  Men golfing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 On right, the tree has more leaves.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29066-6098-425F-A9E8-1AC7877A8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2718383"/>
            <a:ext cx="9123661" cy="364266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32BEFA7-D03B-46B7-9151-DF807B33C6FB}"/>
              </a:ext>
            </a:extLst>
          </p:cNvPr>
          <p:cNvSpPr/>
          <p:nvPr/>
        </p:nvSpPr>
        <p:spPr>
          <a:xfrm>
            <a:off x="6160770" y="2874645"/>
            <a:ext cx="1188720" cy="67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5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D99-EDEF-42B2-A8B7-4577A15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#4  Boy and Girl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Find 6 differences between cartoons</a:t>
            </a: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F5155-B738-4A9A-90AB-F0D89E8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537"/>
            <a:ext cx="9186416" cy="33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6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D99-EDEF-42B2-A8B7-4577A15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#4  Boy and Girl</a:t>
            </a:r>
          </a:p>
          <a:p>
            <a:pPr marL="742950" indent="-742950" algn="ctr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742950" indent="-742950" algn="ctr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On right, the scooter is longer.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28162-6809-4992-AAF8-16A65F1D6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676"/>
            <a:ext cx="9186416" cy="335485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E7E0635-CF5F-46C1-964A-4FC6E97EACEB}"/>
              </a:ext>
            </a:extLst>
          </p:cNvPr>
          <p:cNvSpPr/>
          <p:nvPr/>
        </p:nvSpPr>
        <p:spPr>
          <a:xfrm>
            <a:off x="7487478" y="5526156"/>
            <a:ext cx="1139687" cy="424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7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D99-EDEF-42B2-A8B7-4577A15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#4  Boy and Girl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Girl’s leg is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69D8A-FCEC-430B-8DA2-933ED164F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03"/>
            <a:ext cx="9186416" cy="335485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38219A9D-02B0-41DB-9396-F0F970791A96}"/>
              </a:ext>
            </a:extLst>
          </p:cNvPr>
          <p:cNvSpPr/>
          <p:nvPr/>
        </p:nvSpPr>
        <p:spPr>
          <a:xfrm>
            <a:off x="8070574" y="4717774"/>
            <a:ext cx="874643" cy="4903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D99-EDEF-42B2-A8B7-4577A15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#4  Boy and Girl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3.  On right, the door handle is lower.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01F1C-EA24-4E9B-A142-79EC964EF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172"/>
            <a:ext cx="9186416" cy="3354854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1939EC7E-471C-4C6F-87B1-2863B58AFF0D}"/>
              </a:ext>
            </a:extLst>
          </p:cNvPr>
          <p:cNvSpPr/>
          <p:nvPr/>
        </p:nvSpPr>
        <p:spPr>
          <a:xfrm>
            <a:off x="4704522" y="4063564"/>
            <a:ext cx="675859" cy="1028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D99-EDEF-42B2-A8B7-4577A15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#4  Boy and Girl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On right, boy’s collar is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86530-EFB1-44E3-A613-3FA813D9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2807407"/>
            <a:ext cx="9186416" cy="335485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44A7CE7C-89AD-4080-AA65-F0FB9515D786}"/>
              </a:ext>
            </a:extLst>
          </p:cNvPr>
          <p:cNvSpPr/>
          <p:nvPr/>
        </p:nvSpPr>
        <p:spPr>
          <a:xfrm>
            <a:off x="6877878" y="3875234"/>
            <a:ext cx="103367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D99-EDEF-42B2-A8B7-4577A15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#4  Boy and Girl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On right, bow on girl’s hair missing.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8408C-54F0-4661-A4D0-9A90452D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8" y="2833912"/>
            <a:ext cx="9186416" cy="335485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7220BD01-EC78-4D0A-BAA6-84CFABB78F29}"/>
              </a:ext>
            </a:extLst>
          </p:cNvPr>
          <p:cNvSpPr/>
          <p:nvPr/>
        </p:nvSpPr>
        <p:spPr>
          <a:xfrm>
            <a:off x="7832035" y="2843851"/>
            <a:ext cx="1046922" cy="787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5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D99-EDEF-42B2-A8B7-4577A15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#4  Boy and Girl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 On right, girl’s sock is missing.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2631C-B9F7-41A8-9673-761F6C5A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641"/>
            <a:ext cx="9186416" cy="3354854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299FC3EA-1D7F-42A5-80B0-45D495B3C6F8}"/>
              </a:ext>
            </a:extLst>
          </p:cNvPr>
          <p:cNvSpPr/>
          <p:nvPr/>
        </p:nvSpPr>
        <p:spPr>
          <a:xfrm>
            <a:off x="7275444" y="5075583"/>
            <a:ext cx="437322" cy="7023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7132-C517-4B14-9BC2-DDF32656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			</a:t>
            </a:r>
          </a:p>
          <a:p>
            <a:pPr marL="742950" indent="-742950" algn="ctr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Bottom of chair is different.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E1908-530B-4705-802D-E5B7FCC7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" y="2284178"/>
            <a:ext cx="9128445" cy="3149214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B58359BC-1F75-4124-92FD-1C01D73B4D94}"/>
              </a:ext>
            </a:extLst>
          </p:cNvPr>
          <p:cNvSpPr/>
          <p:nvPr/>
        </p:nvSpPr>
        <p:spPr>
          <a:xfrm>
            <a:off x="8375375" y="3657600"/>
            <a:ext cx="609600" cy="1060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#5  Father and son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Find 6 differences between cartoons</a:t>
            </a: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50456-C2CC-4EC0-8C81-B10E1439E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" y="2072141"/>
            <a:ext cx="9149881" cy="33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#5  Father and son</a:t>
            </a:r>
          </a:p>
          <a:p>
            <a:pPr marL="742950" indent="-742950" algn="ctr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742950" indent="-742950" algn="ctr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On right, a ladder rung is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1FD22-C1C9-496A-9A32-C1226F502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" y="2761254"/>
            <a:ext cx="9149881" cy="33479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C7BF4CC-77AC-4BD4-906D-AEF301A8E7AC}"/>
              </a:ext>
            </a:extLst>
          </p:cNvPr>
          <p:cNvSpPr/>
          <p:nvPr/>
        </p:nvSpPr>
        <p:spPr>
          <a:xfrm>
            <a:off x="4810540" y="4890052"/>
            <a:ext cx="1166191" cy="569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#5  Father and son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On right, picture on shirt is lower.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FAD35-98C2-40B3-8DC4-E36F18922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767"/>
            <a:ext cx="9149881" cy="33479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9F44F5C-A7D9-4DC5-884C-B93AF283C221}"/>
              </a:ext>
            </a:extLst>
          </p:cNvPr>
          <p:cNvSpPr/>
          <p:nvPr/>
        </p:nvSpPr>
        <p:spPr>
          <a:xfrm>
            <a:off x="6082748" y="5539407"/>
            <a:ext cx="1484244" cy="64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53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#5  Father and son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3.  On right, perch on birdhouse is 								shorter.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C167A-E59D-4F84-8548-FFC506400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288"/>
            <a:ext cx="9149881" cy="3347998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90A4C55F-DC68-4AAE-BC53-418D5465D260}"/>
              </a:ext>
            </a:extLst>
          </p:cNvPr>
          <p:cNvSpPr/>
          <p:nvPr/>
        </p:nvSpPr>
        <p:spPr>
          <a:xfrm>
            <a:off x="6042992" y="4240696"/>
            <a:ext cx="715616" cy="12457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7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#5  Father and son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On right, birdhouse is lower.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DAD2C-9960-4DD3-985C-6E8D8F48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767"/>
            <a:ext cx="9149881" cy="33479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F7475D3-EB38-47B8-BDB0-421A70F36608}"/>
              </a:ext>
            </a:extLst>
          </p:cNvPr>
          <p:cNvSpPr/>
          <p:nvPr/>
        </p:nvSpPr>
        <p:spPr>
          <a:xfrm>
            <a:off x="5035826" y="3185491"/>
            <a:ext cx="1020417" cy="48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1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#5  Father and son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On right, boy’s freckles are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B3688-6DEF-4D7B-A089-C29E9392A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75"/>
            <a:ext cx="9149881" cy="334799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80E432D-368F-4EFA-A0BF-A360F4354F4E}"/>
              </a:ext>
            </a:extLst>
          </p:cNvPr>
          <p:cNvSpPr/>
          <p:nvPr/>
        </p:nvSpPr>
        <p:spPr>
          <a:xfrm>
            <a:off x="7752522" y="3896139"/>
            <a:ext cx="596348" cy="1020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28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#5  Father and son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 On right, roof is smaller.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C5A18-7DD5-4303-9B49-46C5E9E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767"/>
            <a:ext cx="9149881" cy="33479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5BC6CB1-FEE5-40FD-9F70-B29630FD2DC1}"/>
              </a:ext>
            </a:extLst>
          </p:cNvPr>
          <p:cNvSpPr/>
          <p:nvPr/>
        </p:nvSpPr>
        <p:spPr>
          <a:xfrm>
            <a:off x="7195930" y="3130826"/>
            <a:ext cx="1192696" cy="59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58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#6 Raining outside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Find 6 differences between cartoons</a:t>
            </a: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A419-BB5E-4802-9688-55617381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" y="2122832"/>
            <a:ext cx="9095847" cy="34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01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#6 Raining outside</a:t>
            </a:r>
          </a:p>
          <a:p>
            <a:pPr marL="742950" indent="-742950" algn="ctr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742950" indent="-742950" algn="ctr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On right, a golf club is missing.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81380-2147-4258-BC0D-86716B98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" y="2785440"/>
            <a:ext cx="9095847" cy="3403325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33D469F7-671A-461D-B976-1CD6E4A9DB72}"/>
              </a:ext>
            </a:extLst>
          </p:cNvPr>
          <p:cNvSpPr/>
          <p:nvPr/>
        </p:nvSpPr>
        <p:spPr>
          <a:xfrm>
            <a:off x="5791200" y="4187687"/>
            <a:ext cx="1497496" cy="768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7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#6 Raining outside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On right, the lady’s sleeve is           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                                                      shorter.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2D045-5981-4BC6-BB9B-D7195F7D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" y="2957719"/>
            <a:ext cx="9095847" cy="3403325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13A77FE-E743-47D3-A2D2-68CDC633B033}"/>
              </a:ext>
            </a:extLst>
          </p:cNvPr>
          <p:cNvSpPr/>
          <p:nvPr/>
        </p:nvSpPr>
        <p:spPr>
          <a:xfrm rot="1028639">
            <a:off x="8591885" y="4334029"/>
            <a:ext cx="600052" cy="901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7132-C517-4B14-9BC2-DDF32656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On right, paper in her hand  is larger.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35227-684B-4E12-BE2E-676EB179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78"/>
            <a:ext cx="9128445" cy="314921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7BD6485-1BE2-407E-B16A-E7897F525C52}"/>
              </a:ext>
            </a:extLst>
          </p:cNvPr>
          <p:cNvSpPr/>
          <p:nvPr/>
        </p:nvSpPr>
        <p:spPr>
          <a:xfrm>
            <a:off x="4691270" y="3670853"/>
            <a:ext cx="1126435" cy="596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4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#6 Raining outside</a:t>
            </a:r>
          </a:p>
          <a:p>
            <a:pPr marL="742950" indent="-742950" algn="ctr">
              <a:buAutoNum type="arabicPeriod" startAt="3"/>
            </a:pPr>
            <a:endParaRPr lang="en-US" sz="4400" b="1" dirty="0">
              <a:solidFill>
                <a:schemeClr val="bg1"/>
              </a:solidFill>
            </a:endParaRPr>
          </a:p>
          <a:p>
            <a:pPr marL="742950" indent="-742950">
              <a:buAutoNum type="arabicPeriod" startAt="3"/>
            </a:pPr>
            <a:r>
              <a:rPr lang="en-US" sz="4400" b="1" dirty="0">
                <a:solidFill>
                  <a:schemeClr val="bg1"/>
                </a:solidFill>
              </a:rPr>
              <a:t>On right, outside puddle is missing.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A83A2-5409-4D34-8EE9-DB2083A2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" y="2838450"/>
            <a:ext cx="9095847" cy="340332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359BE66-A775-46C0-AC54-F2C9C73242F3}"/>
              </a:ext>
            </a:extLst>
          </p:cNvPr>
          <p:cNvSpPr/>
          <p:nvPr/>
        </p:nvSpPr>
        <p:spPr>
          <a:xfrm rot="1058805">
            <a:off x="4832742" y="4029902"/>
            <a:ext cx="636104" cy="1020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4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#6 Raining outside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On right, the man is thinner.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D6A3-B003-48D8-B144-F2E6D78C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423"/>
            <a:ext cx="9095847" cy="3403325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A890255C-28A9-4E82-BD95-6B37AE36C9A5}"/>
              </a:ext>
            </a:extLst>
          </p:cNvPr>
          <p:cNvSpPr/>
          <p:nvPr/>
        </p:nvSpPr>
        <p:spPr>
          <a:xfrm>
            <a:off x="6480314" y="4381085"/>
            <a:ext cx="1391478" cy="8613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96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#6 Raining outside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The picture on wall is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3C9DF-AAC0-4335-95BA-3EC9D9B5C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" y="2719179"/>
            <a:ext cx="9095847" cy="340332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AF60F50-5AF8-4C07-9A8A-75CEE32437BC}"/>
              </a:ext>
            </a:extLst>
          </p:cNvPr>
          <p:cNvSpPr/>
          <p:nvPr/>
        </p:nvSpPr>
        <p:spPr>
          <a:xfrm rot="1303877">
            <a:off x="1311964" y="2979623"/>
            <a:ext cx="1033669" cy="57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9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CCD5-D237-4041-A90E-FB02A5AD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#6 Raining outside</a:t>
            </a:r>
          </a:p>
          <a:p>
            <a:pPr marL="742950" indent="-742950" algn="ctr">
              <a:buAutoNum type="arabicPeriod" startAt="6"/>
            </a:pPr>
            <a:endParaRPr lang="en-US" sz="4400" b="1" dirty="0">
              <a:solidFill>
                <a:schemeClr val="bg1"/>
              </a:solidFill>
            </a:endParaRPr>
          </a:p>
          <a:p>
            <a:pPr marL="742950" indent="-742950" algn="ctr">
              <a:buAutoNum type="arabicPeriod" startAt="6"/>
            </a:pPr>
            <a:r>
              <a:rPr lang="en-US" sz="4400" b="1" dirty="0">
                <a:solidFill>
                  <a:schemeClr val="bg1"/>
                </a:solidFill>
              </a:rPr>
              <a:t>On right, the broom bristles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 are longer.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A8880-4B2B-461B-A470-450A6DA14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" y="3076989"/>
            <a:ext cx="9095847" cy="3403325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D64B672-5FEA-4695-B237-C503057A8507}"/>
              </a:ext>
            </a:extLst>
          </p:cNvPr>
          <p:cNvSpPr/>
          <p:nvPr/>
        </p:nvSpPr>
        <p:spPr>
          <a:xfrm rot="19899470">
            <a:off x="6559826" y="3074505"/>
            <a:ext cx="728870" cy="115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9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D5102-7559-4F59-A683-32C4388D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 startAt="7"/>
            </a:pPr>
            <a:r>
              <a:rPr lang="en-US" sz="4400" b="1" dirty="0">
                <a:solidFill>
                  <a:schemeClr val="bg1"/>
                </a:solidFill>
              </a:rPr>
              <a:t>At the Doctor’s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Find 6 differences between cartoons</a:t>
            </a:r>
          </a:p>
          <a:p>
            <a:pPr marL="742950" indent="-742950" algn="ctr">
              <a:buAutoNum type="arabicPeriod" startAt="7"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0DC04-FE26-49A6-84B3-4A3DDEF8A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9982"/>
            <a:ext cx="9189997" cy="31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77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2F3C-05BA-462B-8C2C-1AA6A6DA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7"/>
            </a:pPr>
            <a:r>
              <a:rPr lang="en-US" sz="4400" b="1" dirty="0">
                <a:solidFill>
                  <a:prstClr val="white"/>
                </a:solidFill>
              </a:rPr>
              <a:t>At the Doctor’s</a:t>
            </a:r>
          </a:p>
          <a:p>
            <a:pPr marL="742950" indent="-742950" algn="ctr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  <a:p>
            <a:pPr marL="742950" indent="-742950" algn="ctr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On right, doctor’s watch missing.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FFE40-8D7C-473B-98A6-B0610C6C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2696817"/>
            <a:ext cx="9189997" cy="314739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15BDBE1-08AA-4933-916A-1BF171A5D330}"/>
              </a:ext>
            </a:extLst>
          </p:cNvPr>
          <p:cNvSpPr/>
          <p:nvPr/>
        </p:nvSpPr>
        <p:spPr>
          <a:xfrm rot="1994285">
            <a:off x="6813605" y="4205896"/>
            <a:ext cx="1051560" cy="605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1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2F3C-05BA-462B-8C2C-1AA6A6DA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7"/>
            </a:pPr>
            <a:r>
              <a:rPr lang="en-US" sz="4400" b="1" dirty="0">
                <a:solidFill>
                  <a:prstClr val="white"/>
                </a:solidFill>
              </a:rPr>
              <a:t>At the Doctor’s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On right, man’s tie is longer.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CB8F3-9C7E-4D5B-BD02-DC47BD36A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3321"/>
            <a:ext cx="9189997" cy="3147391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74489C92-BA3E-4624-899A-D38ECD395F58}"/>
              </a:ext>
            </a:extLst>
          </p:cNvPr>
          <p:cNvSpPr/>
          <p:nvPr/>
        </p:nvSpPr>
        <p:spPr>
          <a:xfrm>
            <a:off x="6332220" y="4777740"/>
            <a:ext cx="1188720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63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2F3C-05BA-462B-8C2C-1AA6A6DA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7"/>
            </a:pPr>
            <a:r>
              <a:rPr lang="en-US" sz="4400" b="1" dirty="0">
                <a:solidFill>
                  <a:prstClr val="white"/>
                </a:solidFill>
              </a:rPr>
              <a:t>At the Doctor’s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3.  On right, the lamp is smaller.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DF880-FE8E-422C-A9DA-E0FCFAC6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257"/>
            <a:ext cx="9189997" cy="3147391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7143C3FA-AA0D-46E4-AB23-ABE70AA63D25}"/>
              </a:ext>
            </a:extLst>
          </p:cNvPr>
          <p:cNvSpPr/>
          <p:nvPr/>
        </p:nvSpPr>
        <p:spPr>
          <a:xfrm rot="19092523">
            <a:off x="6841879" y="4768232"/>
            <a:ext cx="519184" cy="9169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67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2F3C-05BA-462B-8C2C-1AA6A6DA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7"/>
            </a:pPr>
            <a:r>
              <a:rPr lang="en-US" sz="4400" b="1" dirty="0">
                <a:solidFill>
                  <a:prstClr val="white"/>
                </a:solidFill>
              </a:rPr>
              <a:t>At the Doctor’s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The cactus is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7CF7A-10AB-47FD-90FC-139C564B6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34"/>
            <a:ext cx="9189997" cy="314739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404B656C-DC46-4AB7-9D34-9DB3B66F1936}"/>
              </a:ext>
            </a:extLst>
          </p:cNvPr>
          <p:cNvSpPr/>
          <p:nvPr/>
        </p:nvSpPr>
        <p:spPr>
          <a:xfrm rot="20956066">
            <a:off x="3967806" y="3337559"/>
            <a:ext cx="525780" cy="891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6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2F3C-05BA-462B-8C2C-1AA6A6DA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7"/>
            </a:pPr>
            <a:r>
              <a:rPr lang="en-US" sz="4400" b="1" dirty="0">
                <a:solidFill>
                  <a:prstClr val="white"/>
                </a:solidFill>
              </a:rPr>
              <a:t>At the Doctor’s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The window is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3318B-BC06-4155-823F-2E23B0AD4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97" y="2935356"/>
            <a:ext cx="9189997" cy="314739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2352A21-322C-4CFB-9BA0-5774F2D97F59}"/>
              </a:ext>
            </a:extLst>
          </p:cNvPr>
          <p:cNvSpPr/>
          <p:nvPr/>
        </p:nvSpPr>
        <p:spPr>
          <a:xfrm>
            <a:off x="6309360" y="3303270"/>
            <a:ext cx="97155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7132-C517-4B14-9BC2-DDF32656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3.  On right, 3 pieces of paper on desk.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F61B5-6B50-4750-9E72-72E452ED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78"/>
            <a:ext cx="9128445" cy="314921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1E220618-E5C1-49FE-91B1-6C3635204DB4}"/>
              </a:ext>
            </a:extLst>
          </p:cNvPr>
          <p:cNvSpPr/>
          <p:nvPr/>
        </p:nvSpPr>
        <p:spPr>
          <a:xfrm>
            <a:off x="7474226" y="4572001"/>
            <a:ext cx="1258957" cy="649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1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2F3C-05BA-462B-8C2C-1AA6A6DA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7"/>
            </a:pPr>
            <a:r>
              <a:rPr lang="en-US" sz="4400" b="1" dirty="0">
                <a:solidFill>
                  <a:prstClr val="white"/>
                </a:solidFill>
              </a:rPr>
              <a:t>At the Doctor’s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1 Diploma on wall is different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544C5-C9DD-4D20-9984-5A62C0FE7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573"/>
            <a:ext cx="9189997" cy="314739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830D770-58EA-4B03-A9E7-C27C3D43DCFB}"/>
              </a:ext>
            </a:extLst>
          </p:cNvPr>
          <p:cNvSpPr/>
          <p:nvPr/>
        </p:nvSpPr>
        <p:spPr>
          <a:xfrm rot="1482100">
            <a:off x="701421" y="2172213"/>
            <a:ext cx="525780" cy="961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3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929D-6C2F-4E06-869A-D8F2C0C3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758609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 startAt="8"/>
            </a:pPr>
            <a:r>
              <a:rPr lang="en-US" sz="4400" b="1" dirty="0">
                <a:solidFill>
                  <a:schemeClr val="bg1"/>
                </a:solidFill>
              </a:rPr>
              <a:t>Man with flowers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Find 6 differences between cartoons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837A1-929F-49D9-B307-27BCD0B75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393"/>
            <a:ext cx="9110106" cy="3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1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C14C-2E05-4FD6-BF04-8587E46B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r>
              <a:rPr lang="en-US" sz="4400" b="1" dirty="0">
                <a:solidFill>
                  <a:prstClr val="white"/>
                </a:solidFill>
              </a:rPr>
              <a:t>Man with flowers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endParaRPr lang="en-US" sz="4400" b="1" dirty="0">
              <a:solidFill>
                <a:prstClr val="white"/>
              </a:solidFill>
            </a:endParaRPr>
          </a:p>
          <a:p>
            <a:pPr marL="742950" indent="-742950" algn="ctr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On right, a flower is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D4BFF-FD5A-4BE5-B0BE-44EF6E1F5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741"/>
            <a:ext cx="9110106" cy="3422042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D04669E3-DE36-42E1-BDC2-3337E9679871}"/>
              </a:ext>
            </a:extLst>
          </p:cNvPr>
          <p:cNvSpPr/>
          <p:nvPr/>
        </p:nvSpPr>
        <p:spPr>
          <a:xfrm rot="1185167">
            <a:off x="6554909" y="3154682"/>
            <a:ext cx="468630" cy="96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3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C14C-2E05-4FD6-BF04-8587E46B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r>
              <a:rPr lang="en-US" sz="4400" b="1" dirty="0">
                <a:solidFill>
                  <a:prstClr val="white"/>
                </a:solidFill>
              </a:rPr>
              <a:t>Man with flowers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On right, man’s jacket is shorter.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3CF03-5F87-4FF5-82CF-7FB64C5E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" y="2819732"/>
            <a:ext cx="9110106" cy="342204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8DA2101-13F1-45E0-AC41-E37EA6806E1A}"/>
              </a:ext>
            </a:extLst>
          </p:cNvPr>
          <p:cNvSpPr/>
          <p:nvPr/>
        </p:nvSpPr>
        <p:spPr>
          <a:xfrm rot="968880">
            <a:off x="3842457" y="5303186"/>
            <a:ext cx="1410544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C14C-2E05-4FD6-BF04-8587E46B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r>
              <a:rPr lang="en-US" sz="4400" b="1" dirty="0">
                <a:solidFill>
                  <a:prstClr val="white"/>
                </a:solidFill>
              </a:rPr>
              <a:t>Man with flowers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3.  On right, man’s bow tie is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5B123-6DEE-4ACD-8B68-B7EC6B88E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480"/>
            <a:ext cx="9110106" cy="342204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7C5D57CE-A712-4ADB-AE76-57B2EC88B8D7}"/>
              </a:ext>
            </a:extLst>
          </p:cNvPr>
          <p:cNvSpPr/>
          <p:nvPr/>
        </p:nvSpPr>
        <p:spPr>
          <a:xfrm rot="20205214">
            <a:off x="6286500" y="3791699"/>
            <a:ext cx="1177290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79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C14C-2E05-4FD6-BF04-8587E46B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r>
              <a:rPr lang="en-US" sz="4400" b="1" dirty="0">
                <a:solidFill>
                  <a:prstClr val="white"/>
                </a:solidFill>
              </a:rPr>
              <a:t>Man with flowers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On right, man’s mouth is open.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92EC5-A857-4A22-BE9C-D3103869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" y="2846236"/>
            <a:ext cx="9110106" cy="342204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7C92F53-BE3C-4361-B2CF-E317EBEBB89B}"/>
              </a:ext>
            </a:extLst>
          </p:cNvPr>
          <p:cNvSpPr/>
          <p:nvPr/>
        </p:nvSpPr>
        <p:spPr>
          <a:xfrm>
            <a:off x="6466622" y="3837167"/>
            <a:ext cx="1463040" cy="720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0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C14C-2E05-4FD6-BF04-8587E46B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r>
              <a:rPr lang="en-US" sz="4400" b="1" dirty="0">
                <a:solidFill>
                  <a:prstClr val="white"/>
                </a:solidFill>
              </a:rPr>
              <a:t>Man with flowers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On right, doorknob is missing.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175C0-2286-4B21-BA9B-81D1802D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527"/>
            <a:ext cx="9108213" cy="342624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D041ABB-B260-4B62-BA24-6E1321BE086F}"/>
              </a:ext>
            </a:extLst>
          </p:cNvPr>
          <p:cNvSpPr/>
          <p:nvPr/>
        </p:nvSpPr>
        <p:spPr>
          <a:xfrm rot="708511">
            <a:off x="8459289" y="3808010"/>
            <a:ext cx="542389" cy="109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1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C14C-2E05-4FD6-BF04-8587E46B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r>
              <a:rPr lang="en-US" sz="4400" b="1" dirty="0">
                <a:solidFill>
                  <a:prstClr val="white"/>
                </a:solidFill>
              </a:rPr>
              <a:t>Man with flowers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8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 Roof is different.  </a:t>
            </a:r>
          </a:p>
          <a:p>
            <a:pPr marL="742950" indent="-742950">
              <a:buAutoNum type="arabicPeriod"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EE844-B6F8-40EE-9B14-52280FE5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" y="2889637"/>
            <a:ext cx="9110106" cy="342204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D234932-19D0-4139-94AC-4C7C1831D52D}"/>
              </a:ext>
            </a:extLst>
          </p:cNvPr>
          <p:cNvSpPr/>
          <p:nvPr/>
        </p:nvSpPr>
        <p:spPr>
          <a:xfrm rot="20106570">
            <a:off x="5240853" y="2903221"/>
            <a:ext cx="1691640" cy="6515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4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0EF8-B0EE-41B8-8E68-CB3A9780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 startAt="9"/>
            </a:pPr>
            <a:r>
              <a:rPr lang="en-US" sz="4400" b="1" dirty="0">
                <a:solidFill>
                  <a:schemeClr val="bg1"/>
                </a:solidFill>
              </a:rPr>
              <a:t>Boy selling cookies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Find 6 differences between cartoons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1CB88-F068-4E77-A7F1-6AB8C261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0444"/>
            <a:ext cx="9199758" cy="33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4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BBE5-1D72-48DF-9D09-86F88E8E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r>
              <a:rPr lang="en-US" sz="4400" b="1" dirty="0">
                <a:solidFill>
                  <a:prstClr val="white"/>
                </a:solidFill>
              </a:rPr>
              <a:t>Boy selling cookies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endParaRPr lang="en-US" sz="4400" b="1" dirty="0">
              <a:solidFill>
                <a:prstClr val="white"/>
              </a:solidFill>
            </a:endParaRP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On right, lady’s sleeve is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E7D34-DD80-4100-AD1A-A24DED18E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522"/>
            <a:ext cx="9199758" cy="337221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4C19682-6430-4B39-A686-71E9EE879732}"/>
              </a:ext>
            </a:extLst>
          </p:cNvPr>
          <p:cNvSpPr/>
          <p:nvPr/>
        </p:nvSpPr>
        <p:spPr>
          <a:xfrm>
            <a:off x="6103620" y="3857625"/>
            <a:ext cx="925830" cy="560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3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7132-C517-4B14-9BC2-DDF32656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Ladies’ hair is different.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C9034-3B9F-4446-98C9-FCE37BD7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78"/>
            <a:ext cx="9128445" cy="314921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BBB55B77-40A2-406F-8475-03DA7798A3BB}"/>
              </a:ext>
            </a:extLst>
          </p:cNvPr>
          <p:cNvSpPr/>
          <p:nvPr/>
        </p:nvSpPr>
        <p:spPr>
          <a:xfrm>
            <a:off x="7050157" y="2284178"/>
            <a:ext cx="1272209" cy="7288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59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BBE5-1D72-48DF-9D09-86F88E8E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r>
              <a:rPr lang="en-US" sz="4400" b="1" dirty="0">
                <a:solidFill>
                  <a:prstClr val="white"/>
                </a:solidFill>
              </a:rPr>
              <a:t>Boy selling cookies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2.  Box in boy’s hand is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C6B4A-414D-48BA-BE79-E5CD9E69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009"/>
            <a:ext cx="9199758" cy="337221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802D10A7-AD84-49F3-B0A2-00A891A7967A}"/>
              </a:ext>
            </a:extLst>
          </p:cNvPr>
          <p:cNvSpPr/>
          <p:nvPr/>
        </p:nvSpPr>
        <p:spPr>
          <a:xfrm rot="861518">
            <a:off x="6389372" y="3490169"/>
            <a:ext cx="628650" cy="1074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60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BBE5-1D72-48DF-9D09-86F88E8E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r>
              <a:rPr lang="en-US" sz="4400" b="1" dirty="0">
                <a:solidFill>
                  <a:prstClr val="white"/>
                </a:solidFill>
              </a:rPr>
              <a:t>Boy selling cookies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3.  Boy’s sneakers are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B45CC-A75A-482A-81B2-5C9507938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7279"/>
            <a:ext cx="9199758" cy="337221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DC1200C-37D2-41C3-BBAC-0EF790B9F78A}"/>
              </a:ext>
            </a:extLst>
          </p:cNvPr>
          <p:cNvSpPr/>
          <p:nvPr/>
        </p:nvSpPr>
        <p:spPr>
          <a:xfrm rot="19773254">
            <a:off x="4777740" y="4652009"/>
            <a:ext cx="697230" cy="145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77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BBE5-1D72-48DF-9D09-86F88E8E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r>
              <a:rPr lang="en-US" sz="4400" b="1" dirty="0">
                <a:solidFill>
                  <a:prstClr val="white"/>
                </a:solidFill>
              </a:rPr>
              <a:t>Boy selling cookies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4.  On car, back bumper is missing.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9F42F-5A98-4ADB-82E1-0576CF799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540"/>
            <a:ext cx="9199758" cy="337221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FFB6ABF9-DC53-407F-A47E-D674887D8C8B}"/>
              </a:ext>
            </a:extLst>
          </p:cNvPr>
          <p:cNvSpPr/>
          <p:nvPr/>
        </p:nvSpPr>
        <p:spPr>
          <a:xfrm>
            <a:off x="5120640" y="2948940"/>
            <a:ext cx="594360" cy="113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5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BBE5-1D72-48DF-9D09-86F88E8E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r>
              <a:rPr lang="en-US" sz="4400" b="1" dirty="0">
                <a:solidFill>
                  <a:prstClr val="white"/>
                </a:solidFill>
              </a:rPr>
              <a:t>Boy selling cookies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On right, lady’s socks are different.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8EA71-B5B7-4D84-95CA-E62583EF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018"/>
            <a:ext cx="9199758" cy="3372216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D0B1795F-D26E-4C4E-AEAB-6C1852366D9D}"/>
              </a:ext>
            </a:extLst>
          </p:cNvPr>
          <p:cNvSpPr/>
          <p:nvPr/>
        </p:nvSpPr>
        <p:spPr>
          <a:xfrm rot="18883694">
            <a:off x="7635240" y="4865158"/>
            <a:ext cx="1211580" cy="5854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6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BBE5-1D72-48DF-9D09-86F88E8E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r>
              <a:rPr lang="en-US" sz="4400" b="1" dirty="0">
                <a:solidFill>
                  <a:prstClr val="white"/>
                </a:solidFill>
              </a:rPr>
              <a:t>Boy selling cookies</a:t>
            </a:r>
          </a:p>
          <a:p>
            <a:pPr marL="742950" lvl="0" indent="-742950" algn="ctr">
              <a:buFont typeface="Arial" panose="020B0604020202020204" pitchFamily="34" charset="0"/>
              <a:buAutoNum type="arabicPeriod" startAt="9"/>
            </a:pPr>
            <a:endParaRPr lang="en-US" sz="4400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 Boy’s mouth is different.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9E19A-E163-494A-A165-DC10D118C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9" y="2400596"/>
            <a:ext cx="9199758" cy="3372216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AD51D1DC-3920-46CB-B044-CC17A8B871F1}"/>
              </a:ext>
            </a:extLst>
          </p:cNvPr>
          <p:cNvSpPr/>
          <p:nvPr/>
        </p:nvSpPr>
        <p:spPr>
          <a:xfrm>
            <a:off x="6355080" y="3743804"/>
            <a:ext cx="147447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59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AC7D-CC7F-4619-B7A0-F19C630F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8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8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</a:rPr>
              <a:t>THE END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Credit:  Sarasota Herald Tribune, January 2018</a:t>
            </a:r>
          </a:p>
        </p:txBody>
      </p:sp>
    </p:spTree>
    <p:extLst>
      <p:ext uri="{BB962C8B-B14F-4D97-AF65-F5344CB8AC3E}">
        <p14:creationId xmlns:p14="http://schemas.microsoft.com/office/powerpoint/2010/main" val="172973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7132-C517-4B14-9BC2-DDF32656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5.  On right, lamp is smaller.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CBFD2-9249-4DE3-A4EE-4FE66648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78"/>
            <a:ext cx="9128445" cy="3149214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087233DB-1F9B-400B-BD0F-D212A256F634}"/>
              </a:ext>
            </a:extLst>
          </p:cNvPr>
          <p:cNvSpPr/>
          <p:nvPr/>
        </p:nvSpPr>
        <p:spPr>
          <a:xfrm>
            <a:off x="5327374" y="2531166"/>
            <a:ext cx="887896" cy="712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7132-C517-4B14-9BC2-DDF32656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6.   Window is different.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FCECC-409B-49D7-9EF7-CE712D8E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78"/>
            <a:ext cx="9128445" cy="314921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32476DB-7347-4C4A-AF24-9738F161EC28}"/>
              </a:ext>
            </a:extLst>
          </p:cNvPr>
          <p:cNvSpPr/>
          <p:nvPr/>
        </p:nvSpPr>
        <p:spPr>
          <a:xfrm>
            <a:off x="7209183" y="2284178"/>
            <a:ext cx="1046921" cy="622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67BB-39BD-4CDD-8771-843B504CD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#2  Cutting grass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Find 6 differences between cartoons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08380-8081-46AE-A6EC-DDA17FF5E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48"/>
            <a:ext cx="9152355" cy="36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6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760</Words>
  <Application>Microsoft Office PowerPoint</Application>
  <PresentationFormat>On-screen Show (4:3)</PresentationFormat>
  <Paragraphs>181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47</cp:revision>
  <dcterms:created xsi:type="dcterms:W3CDTF">2018-01-08T12:07:40Z</dcterms:created>
  <dcterms:modified xsi:type="dcterms:W3CDTF">2018-02-19T15:20:27Z</dcterms:modified>
</cp:coreProperties>
</file>